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23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3166-A5F1-4555-A5A9-7ABF484058F6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17F5-34CB-42A4-85E1-C403C49A1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3166-A5F1-4555-A5A9-7ABF484058F6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17F5-34CB-42A4-85E1-C403C49A1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3166-A5F1-4555-A5A9-7ABF484058F6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17F5-34CB-42A4-85E1-C403C49A1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3166-A5F1-4555-A5A9-7ABF484058F6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17F5-34CB-42A4-85E1-C403C49A1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3166-A5F1-4555-A5A9-7ABF484058F6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17F5-34CB-42A4-85E1-C403C49A1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3166-A5F1-4555-A5A9-7ABF484058F6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17F5-34CB-42A4-85E1-C403C49A1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3166-A5F1-4555-A5A9-7ABF484058F6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17F5-34CB-42A4-85E1-C403C49A1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3166-A5F1-4555-A5A9-7ABF484058F6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17F5-34CB-42A4-85E1-C403C49A1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3166-A5F1-4555-A5A9-7ABF484058F6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17F5-34CB-42A4-85E1-C403C49A1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3166-A5F1-4555-A5A9-7ABF484058F6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17F5-34CB-42A4-85E1-C403C49A1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43166-A5F1-4555-A5A9-7ABF484058F6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D17F5-34CB-42A4-85E1-C403C49A1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43166-A5F1-4555-A5A9-7ABF484058F6}" type="datetimeFigureOut">
              <a:rPr lang="ru-RU" smtClean="0"/>
              <a:pPr/>
              <a:t>19.12.2023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D17F5-34CB-42A4-85E1-C403C49A1ED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112568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Федеральное Статистическое Наблюдение </a:t>
            </a:r>
            <a:r>
              <a:rPr lang="ru-RU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Форма № 14 «Сведения о деятельности подразделений медицинской организации, оказывающих медицинскую помощь в стационарных условиях»</a:t>
            </a:r>
            <a:endParaRPr lang="ru-RU" sz="28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47002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latin typeface="+mj-lt"/>
              </a:rPr>
              <a:t>Источники информации при составлении формы №14: </a:t>
            </a:r>
            <a:endParaRPr lang="ru-RU" dirty="0">
              <a:latin typeface="+mj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2276872"/>
            <a:ext cx="7160840" cy="3384376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• Учетная форма №001/у «Журнал учета приема пациентов и отказов в оказании медицинской помощи в стационарных условиях, в условиях дневного стационара» 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• Учетная форма №016/у «Сводная ведомость учета движения пациентов и коечного фонда медицинской организации, оказывающей медицинскую помощь в стационарных условиях, в условиях дневного стационара» 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• Учетная форма №066/у «Статистическая карта выбывшего из медицинской организации, оказывающей медицинскую помощь в стационарных условиях, в условиях дневного стационара» .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</a:rPr>
              <a:t>• Учетная форма №008/у «Журнал учета оперативных вмешательств (операций) в медицинской организации, оказывающей медицинскую помощь в стационарных условиях, в условиях дневного стационара» .</a:t>
            </a:r>
          </a:p>
          <a:p>
            <a:pPr algn="r"/>
            <a:r>
              <a:rPr lang="ru-RU" sz="1600" dirty="0" smtClean="0">
                <a:solidFill>
                  <a:schemeClr val="tx1"/>
                </a:solidFill>
              </a:rPr>
              <a:t>Приказ МЗ РФ от 5.08.2022 №530н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ru-RU" dirty="0"/>
              <a:t>Источники информации при составлении формы №14: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/>
              <a:t>• Учетная форма №106/у «Медицинское свидетельство о смерти» </a:t>
            </a:r>
            <a:r>
              <a:rPr lang="ru-RU" sz="1600" dirty="0" smtClean="0"/>
              <a:t>.</a:t>
            </a:r>
            <a:endParaRPr lang="ru-RU" sz="1600" dirty="0"/>
          </a:p>
          <a:p>
            <a:pPr>
              <a:buNone/>
            </a:pPr>
            <a:r>
              <a:rPr lang="ru-RU" sz="1600" dirty="0" smtClean="0"/>
              <a:t>• </a:t>
            </a:r>
            <a:r>
              <a:rPr lang="ru-RU" sz="1600" dirty="0"/>
              <a:t>Учетная форма №106-2/у «Медицинское свидетельство о перинатальной смертности» </a:t>
            </a:r>
            <a:r>
              <a:rPr lang="ru-RU" sz="1600" dirty="0" smtClean="0"/>
              <a:t>.</a:t>
            </a:r>
          </a:p>
          <a:p>
            <a:pPr algn="r">
              <a:buNone/>
            </a:pPr>
            <a:endParaRPr lang="ru-RU" sz="1600" dirty="0" smtClean="0"/>
          </a:p>
          <a:p>
            <a:pPr algn="r">
              <a:buNone/>
            </a:pPr>
            <a:r>
              <a:rPr lang="ru-RU" sz="1600" dirty="0" smtClean="0"/>
              <a:t>Приказ </a:t>
            </a:r>
            <a:r>
              <a:rPr lang="ru-RU" sz="1600" dirty="0"/>
              <a:t>МЗ РФ от 15.04.2021 №352н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Определение лиц старше трудоспособного возраста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indent="557213" algn="just">
              <a:buNone/>
            </a:pPr>
            <a:r>
              <a:rPr lang="ru-RU" sz="2800" dirty="0" smtClean="0"/>
              <a:t>В соответствии с Приказом Росстата от 17 июля 2019 г. № 409 «Об утверждении методики определения возрастных групп населения» </a:t>
            </a:r>
          </a:p>
          <a:p>
            <a:pPr indent="557213" algn="just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В 2023 г.</a:t>
            </a:r>
            <a:r>
              <a:rPr lang="ru-RU" sz="2800" dirty="0" smtClean="0"/>
              <a:t> к лицам старше трудоспособного возраста относятся:</a:t>
            </a:r>
          </a:p>
          <a:p>
            <a:pPr indent="557213" algn="just">
              <a:buFontTx/>
              <a:buChar char="-"/>
            </a:pPr>
            <a:r>
              <a:rPr lang="ru-RU" sz="2800" dirty="0" smtClean="0"/>
              <a:t>Мужчины – с 62 лет</a:t>
            </a:r>
          </a:p>
          <a:p>
            <a:pPr indent="557213" algn="just">
              <a:buFontTx/>
              <a:buChar char="-"/>
            </a:pPr>
            <a:r>
              <a:rPr lang="ru-RU" sz="2800" dirty="0" smtClean="0"/>
              <a:t>Женщины – с 57 лет </a:t>
            </a:r>
          </a:p>
          <a:p>
            <a:pPr indent="557213" algn="just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В 2024 г.</a:t>
            </a:r>
            <a:r>
              <a:rPr lang="ru-RU" sz="2800" dirty="0" smtClean="0"/>
              <a:t> к лицам старше трудоспособного возраста будут относиться: </a:t>
            </a:r>
          </a:p>
          <a:p>
            <a:pPr indent="557213" algn="just">
              <a:buFontTx/>
              <a:buChar char="-"/>
            </a:pPr>
            <a:r>
              <a:rPr lang="ru-RU" sz="2800" dirty="0" smtClean="0"/>
              <a:t>Мужчины – с 63 лет </a:t>
            </a:r>
          </a:p>
          <a:p>
            <a:pPr indent="557213" algn="just">
              <a:buFontTx/>
              <a:buChar char="-"/>
            </a:pPr>
            <a:r>
              <a:rPr lang="ru-RU" sz="2800" dirty="0" smtClean="0"/>
              <a:t>Женщины – с 58 лет</a:t>
            </a:r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50825" y="3644900"/>
            <a:ext cx="8424863" cy="44640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defTabSz="957263"/>
            <a:endParaRPr lang="ru-RU" b="1" i="1"/>
          </a:p>
          <a:p>
            <a:pPr defTabSz="957263"/>
            <a:r>
              <a:rPr lang="ru-RU" b="1"/>
              <a:t> 	   				              	</a:t>
            </a:r>
            <a:endParaRPr lang="en-US" b="1"/>
          </a:p>
        </p:txBody>
      </p:sp>
      <p:sp>
        <p:nvSpPr>
          <p:cNvPr id="16" name="Прямоугольник 13"/>
          <p:cNvSpPr txBox="1">
            <a:spLocks noChangeArrowheads="1"/>
          </p:cNvSpPr>
          <p:nvPr/>
        </p:nvSpPr>
        <p:spPr bwMode="auto">
          <a:xfrm>
            <a:off x="395288" y="115888"/>
            <a:ext cx="8374062" cy="649287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+mj-lt"/>
              </a:rPr>
              <a:t>ИЗМЕНЕНИЯ, ВНОСИМЫЕ В ФОРМУ ФЕДЕРАЛЬНОГО </a:t>
            </a:r>
          </a:p>
          <a:p>
            <a:pPr algn="ctr"/>
            <a:r>
              <a:rPr lang="ru-RU" sz="2400" b="1" dirty="0">
                <a:solidFill>
                  <a:schemeClr val="bg1"/>
                </a:solidFill>
                <a:latin typeface="+mj-lt"/>
              </a:rPr>
              <a:t>СТАТИСТИЧЕСКОГО   НАБЛЮДЕНИЯ № 14</a:t>
            </a:r>
          </a:p>
        </p:txBody>
      </p:sp>
      <p:sp>
        <p:nvSpPr>
          <p:cNvPr id="327688" name="Rectangle 8"/>
          <p:cNvSpPr>
            <a:spLocks noChangeArrowheads="1"/>
          </p:cNvSpPr>
          <p:nvPr/>
        </p:nvSpPr>
        <p:spPr bwMode="auto">
          <a:xfrm>
            <a:off x="539750" y="476250"/>
            <a:ext cx="784860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ru-RU" b="1" dirty="0"/>
          </a:p>
          <a:p>
            <a:pPr algn="l"/>
            <a:r>
              <a:rPr lang="ru-RU" sz="1600" b="1" dirty="0">
                <a:solidFill>
                  <a:srgbClr val="CC0000"/>
                </a:solidFill>
              </a:rPr>
              <a:t>   </a:t>
            </a:r>
            <a:endParaRPr lang="ru-RU" sz="1600" b="1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508393"/>
            <a:ext cx="1786848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																Код по ОКЕИ: человек - 792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755576" y="1412776"/>
          <a:ext cx="7992888" cy="3471088"/>
        </p:xfrm>
        <a:graphic>
          <a:graphicData uri="http://schemas.openxmlformats.org/drawingml/2006/table">
            <a:tbl>
              <a:tblPr/>
              <a:tblGrid>
                <a:gridCol w="4919417"/>
                <a:gridCol w="1396890"/>
                <a:gridCol w="1676581"/>
              </a:tblGrid>
              <a:tr h="281486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  <a:cs typeface="Times New Roman"/>
                        </a:rPr>
                        <a:t>новообразования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n-lt"/>
                          <a:ea typeface="Times New Roman"/>
                          <a:cs typeface="Times New Roman"/>
                        </a:rPr>
                        <a:t>3.0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n-lt"/>
                          <a:ea typeface="Times New Roman"/>
                          <a:cs typeface="Times New Roman"/>
                        </a:rPr>
                        <a:t>С00-D48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972"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в том числе:</a:t>
                      </a:r>
                    </a:p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злокачественные новообразования</a:t>
                      </a: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  <a:cs typeface="Times New Roman"/>
                        </a:rPr>
                        <a:t>3.1</a:t>
                      </a: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  <a:cs typeface="Times New Roman"/>
                        </a:rPr>
                        <a:t>С00-С97</a:t>
                      </a: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486"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злокачественные новообразования молочной железы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3.1.1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С50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972"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злокачественные новообразования глаза, головного мозга и других отделов центральной нервной системы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3.1.2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С69-С72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486"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+mn-lt"/>
                          <a:ea typeface="Times New Roman"/>
                          <a:cs typeface="Times New Roman"/>
                        </a:rPr>
                        <a:t>болезни кожи и подкожной клетчатки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n-lt"/>
                          <a:ea typeface="Times New Roman"/>
                          <a:cs typeface="Times New Roman"/>
                        </a:rPr>
                        <a:t>13.0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+mn-lt"/>
                          <a:ea typeface="Times New Roman"/>
                          <a:cs typeface="Times New Roman"/>
                        </a:rPr>
                        <a:t>L00-L98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972"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из них: </a:t>
                      </a:r>
                    </a:p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+mn-lt"/>
                          <a:ea typeface="Times New Roman"/>
                          <a:cs typeface="Times New Roman"/>
                        </a:rPr>
                        <a:t>пузырчатка</a:t>
                      </a: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+mn-lt"/>
                          <a:ea typeface="Times New Roman"/>
                          <a:cs typeface="Times New Roman"/>
                        </a:rPr>
                        <a:t>13.1</a:t>
                      </a: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+mn-lt"/>
                          <a:ea typeface="Times New Roman"/>
                          <a:cs typeface="Times New Roman"/>
                        </a:rPr>
                        <a:t>L10</a:t>
                      </a:r>
                      <a:endParaRPr lang="ru-RU" sz="16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4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+mn-lt"/>
                          <a:ea typeface="Times New Roman"/>
                          <a:cs typeface="Times New Roman"/>
                        </a:rPr>
                        <a:t>…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4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     </a:t>
                      </a:r>
                      <a:r>
                        <a:rPr lang="ru-RU" sz="1600" dirty="0" err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атопический</a:t>
                      </a:r>
                      <a:r>
                        <a:rPr lang="ru-RU" sz="160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дерматит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13.4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L20</a:t>
                      </a:r>
                      <a:endParaRPr lang="ru-RU" sz="16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696" marR="42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683568" y="908720"/>
            <a:ext cx="8065963" cy="338554"/>
          </a:xfrm>
          <a:prstGeom prst="rect">
            <a:avLst/>
          </a:prstGeom>
          <a:solidFill>
            <a:srgbClr val="A7D3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90488"/>
            <a:r>
              <a:rPr lang="ru-RU" sz="1600" b="1" dirty="0" smtClean="0">
                <a:cs typeface="Times New Roman" pitchFamily="18" charset="0"/>
              </a:rPr>
              <a:t>В таблицу 2000 добавлены новые строки </a:t>
            </a:r>
            <a:endParaRPr lang="ru-RU" sz="1600" b="1" dirty="0">
              <a:cs typeface="Times New Roman" pitchFamily="18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83568" y="5034662"/>
            <a:ext cx="8065963" cy="338554"/>
          </a:xfrm>
          <a:prstGeom prst="rect">
            <a:avLst/>
          </a:prstGeom>
          <a:solidFill>
            <a:srgbClr val="A7D3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90488"/>
            <a:r>
              <a:rPr lang="ru-RU" sz="1600" b="1" dirty="0" smtClean="0">
                <a:cs typeface="Times New Roman" pitchFamily="18" charset="0"/>
              </a:rPr>
              <a:t>Добавлена новая таблица 2801: </a:t>
            </a:r>
            <a:endParaRPr lang="ru-RU" sz="1600" b="1" dirty="0"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5427221"/>
            <a:ext cx="79928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(2801) </a:t>
            </a:r>
          </a:p>
          <a:p>
            <a:pPr lvl="0" algn="just"/>
            <a:r>
              <a:rPr lang="ru-RU" sz="14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(в том числе, из таблицы 2800) экстракорпоральная мембранная </a:t>
            </a:r>
            <a:r>
              <a:rPr lang="ru-RU" sz="1400" b="1" dirty="0" err="1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оксигенация</a:t>
            </a:r>
            <a:r>
              <a:rPr lang="ru-RU" sz="14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: </a:t>
            </a:r>
          </a:p>
          <a:p>
            <a:pPr lvl="0" algn="just"/>
            <a:r>
              <a:rPr lang="ru-RU" sz="14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до 1 суток 1 _________, до 3-х суток 2________, 30 суток и более 3______, </a:t>
            </a:r>
          </a:p>
          <a:p>
            <a:pPr lvl="0" algn="just"/>
            <a:r>
              <a:rPr lang="ru-RU" sz="14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умерло: в течение 1 часа 4_______, в течение 1 суток 5 __________.</a:t>
            </a:r>
            <a:endParaRPr lang="ru-RU" sz="1400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sz="2000" b="1" dirty="0" smtClean="0"/>
              <a:t>Необходимо представить подтверждения (посмертный эпикриз, протокол вскрытия, медицинское свидетельство о смерти) на следующие случаи смерти: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➢Сепсис (А40-41, строка 2.4) </a:t>
            </a:r>
          </a:p>
          <a:p>
            <a:pPr>
              <a:buNone/>
            </a:pPr>
            <a:r>
              <a:rPr lang="ru-RU" dirty="0" smtClean="0"/>
              <a:t>➢Анемии (D50-D64, строка 4.1) </a:t>
            </a:r>
          </a:p>
          <a:p>
            <a:pPr>
              <a:buNone/>
            </a:pPr>
            <a:r>
              <a:rPr lang="ru-RU" dirty="0" smtClean="0"/>
              <a:t>➢Ожирение (Е66, строка 5.11) </a:t>
            </a:r>
          </a:p>
          <a:p>
            <a:pPr>
              <a:buNone/>
            </a:pPr>
            <a:r>
              <a:rPr lang="ru-RU" dirty="0" smtClean="0"/>
              <a:t>➢Психические расстройства и расстройства поведения (F01-F99, строка 6.0) </a:t>
            </a:r>
          </a:p>
          <a:p>
            <a:pPr>
              <a:buNone/>
            </a:pPr>
            <a:r>
              <a:rPr lang="ru-RU" dirty="0" smtClean="0"/>
              <a:t>➢Гастрит и дуоденит (К29, строка 12.2) – для взрослых 18 лет и старше </a:t>
            </a:r>
          </a:p>
          <a:p>
            <a:pPr>
              <a:buNone/>
            </a:pPr>
            <a:r>
              <a:rPr lang="ru-RU" dirty="0" smtClean="0"/>
              <a:t>➢Материнская смертность (О00-О99, строка 16.0)</a:t>
            </a:r>
          </a:p>
          <a:p>
            <a:pPr>
              <a:buNone/>
            </a:pPr>
            <a:r>
              <a:rPr lang="ru-RU" dirty="0" smtClean="0"/>
              <a:t>➢Заболевания кожи и подкожной клетчатки (L00-L98, строка 13) </a:t>
            </a:r>
          </a:p>
          <a:p>
            <a:pPr>
              <a:buNone/>
            </a:pPr>
            <a:r>
              <a:rPr lang="ru-RU" dirty="0" smtClean="0"/>
              <a:t>➢Острые респираторные инфекции верхних дыхательных путей (J00-J06, строка 11.1)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dirty="0" smtClean="0"/>
              <a:t>Класс «Симптомы, признаки и отклонения от нормы, выявленные при клинических и лабораторных исследованиях, не классифицированные в других рубриках» (R00-R99) 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8312"/>
            <a:ext cx="8229600" cy="334096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1800" dirty="0" smtClean="0"/>
              <a:t>➢</a:t>
            </a:r>
            <a:r>
              <a:rPr lang="en-US" sz="1800" dirty="0" smtClean="0"/>
              <a:t> </a:t>
            </a:r>
            <a:r>
              <a:rPr lang="ru-RU" sz="2000" dirty="0" smtClean="0"/>
              <a:t>Пациенты с симптомами заболевания госпитализируются для уточнения диагноза. </a:t>
            </a:r>
            <a:endParaRPr lang="en-US" sz="2000" dirty="0" smtClean="0"/>
          </a:p>
          <a:p>
            <a:pPr algn="just">
              <a:buNone/>
            </a:pPr>
            <a:r>
              <a:rPr lang="ru-RU" sz="2000" dirty="0" smtClean="0"/>
              <a:t>➢</a:t>
            </a:r>
            <a:r>
              <a:rPr lang="en-US" sz="2000" dirty="0" smtClean="0"/>
              <a:t> </a:t>
            </a:r>
            <a:r>
              <a:rPr lang="ru-RU" sz="2000" dirty="0" smtClean="0"/>
              <a:t>Если диагноз заболевания не уточнен, эти случаи госпитализации следует рассматривать как обследование и должны регистрироваться в строке 22.0 «Факторы, влияющие на состояние здоровья и обращения в медицинские организации» </a:t>
            </a:r>
            <a:endParaRPr lang="en-US" sz="2000" dirty="0" smtClean="0"/>
          </a:p>
          <a:p>
            <a:pPr algn="just">
              <a:buNone/>
            </a:pPr>
            <a:r>
              <a:rPr lang="ru-RU" sz="2000" dirty="0" smtClean="0"/>
              <a:t>➢</a:t>
            </a:r>
            <a:r>
              <a:rPr lang="en-US" sz="2000" dirty="0" smtClean="0"/>
              <a:t> </a:t>
            </a:r>
            <a:r>
              <a:rPr lang="ru-RU" sz="2000" dirty="0" smtClean="0"/>
              <a:t>Симптомы могут быть включены в строку 19.0, только если они выставлены в качестве заключительного клинического диагноза, что необходимо обосновать в пояснительной записке. 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2276872"/>
            <a:ext cx="8208912" cy="208672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 algn="just">
              <a:spcBef>
                <a:spcPct val="20000"/>
              </a:spcBef>
            </a:pPr>
            <a:r>
              <a:rPr lang="ru-RU" dirty="0" smtClean="0">
                <a:solidFill>
                  <a:prstClr val="black"/>
                </a:solidFill>
              </a:rPr>
              <a:t>➢ 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ru-RU" dirty="0" smtClean="0"/>
              <a:t>Если рубрики R00-R99 использованы при выписке, необходимо предоставить пояснение: список симптомов, код по МКБ-10, число пациентов. </a:t>
            </a:r>
            <a:endParaRPr lang="en-US" dirty="0" smtClean="0"/>
          </a:p>
          <a:p>
            <a:pPr marL="342900" lvl="0" indent="-342900" algn="just">
              <a:spcBef>
                <a:spcPct val="20000"/>
              </a:spcBef>
            </a:pPr>
            <a:r>
              <a:rPr lang="ru-RU" dirty="0" smtClean="0"/>
              <a:t>➢</a:t>
            </a:r>
            <a:r>
              <a:rPr lang="en-US" dirty="0" smtClean="0"/>
              <a:t> </a:t>
            </a:r>
            <a:r>
              <a:rPr lang="ru-RU" dirty="0" smtClean="0"/>
              <a:t>Ели рубрики R00-R99 использованы в качестве первоначальной причины смерти, необходимо предоставить подтверждение в виде копий медицинского свидетельства о смерти, посмертного эпикриза и протоколов патологоанатомического вскрытия либо судебно-медицинской экспертизы с обоснованием применения данных рубрик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dirty="0" smtClean="0"/>
              <a:t>Класс «Симптомы, признаки и отклонения от нормы, выявленные при клинических и лабораторных исследованиях, не классифицированные в других рубриках» (R00-R99) 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664</Words>
  <Application>Microsoft Office PowerPoint</Application>
  <PresentationFormat>Экран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Федеральное Статистическое Наблюдение Форма № 14 «Сведения о деятельности подразделений медицинской организации, оказывающих медицинскую помощь в стационарных условиях»</vt:lpstr>
      <vt:lpstr>Источники информации при составлении формы №14: </vt:lpstr>
      <vt:lpstr>Источники информации при составлении формы №14:</vt:lpstr>
      <vt:lpstr>Определение лиц старше трудоспособного возраста</vt:lpstr>
      <vt:lpstr>Слайд 5</vt:lpstr>
      <vt:lpstr>Необходимо представить подтверждения (посмертный эпикриз, протокол вскрытия, медицинское свидетельство о смерти) на следующие случаи смерти:</vt:lpstr>
      <vt:lpstr>Класс «Симптомы, признаки и отклонения от нормы, выявленные при клинических и лабораторных исследованиях, не классифицированные в других рубриках» (R00-R99) </vt:lpstr>
      <vt:lpstr>Класс «Симптомы, признаки и отклонения от нормы, выявленные при клинических и лабораторных исследованиях, не классифицированные в других рубриках» (R00-R99) </vt:lpstr>
    </vt:vector>
  </TitlesOfParts>
  <Company>Министерство здравоохранения Республики Адыгея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Федеральное Статистическое Наблюдение Форма № 14 «Сведения о деятельности подразделений медицинской организации, оказывающих медицинскую помощь в стационарных условиях»</dc:title>
  <dc:creator>Admin</dc:creator>
  <cp:lastModifiedBy>Admin</cp:lastModifiedBy>
  <cp:revision>8</cp:revision>
  <dcterms:created xsi:type="dcterms:W3CDTF">2023-12-14T12:49:07Z</dcterms:created>
  <dcterms:modified xsi:type="dcterms:W3CDTF">2023-12-19T10:21:01Z</dcterms:modified>
</cp:coreProperties>
</file>